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8"/>
  </p:notesMasterIdLst>
  <p:sldIdLst>
    <p:sldId id="257" r:id="rId2"/>
    <p:sldId id="259" r:id="rId3"/>
    <p:sldId id="260" r:id="rId4"/>
    <p:sldId id="264" r:id="rId5"/>
    <p:sldId id="258" r:id="rId6"/>
    <p:sldId id="261" r:id="rId7"/>
    <p:sldId id="265" r:id="rId8"/>
    <p:sldId id="266" r:id="rId9"/>
    <p:sldId id="268" r:id="rId10"/>
    <p:sldId id="269" r:id="rId11"/>
    <p:sldId id="270" r:id="rId12"/>
    <p:sldId id="271" r:id="rId13"/>
    <p:sldId id="272" r:id="rId14"/>
    <p:sldId id="262" r:id="rId15"/>
    <p:sldId id="263"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042BC-18B1-46BF-AD7B-251AE531CEF7}" type="datetimeFigureOut">
              <a:rPr lang="en-IN" smtClean="0"/>
              <a:t>18-12-2023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3AB13-44EE-4FF8-BCDD-88FA620E0F6E}" type="slidenum">
              <a:rPr lang="en-IN" smtClean="0"/>
              <a:t>‹#›</a:t>
            </a:fld>
            <a:endParaRPr lang="en-IN"/>
          </a:p>
        </p:txBody>
      </p:sp>
    </p:spTree>
    <p:extLst>
      <p:ext uri="{BB962C8B-B14F-4D97-AF65-F5344CB8AC3E}">
        <p14:creationId xmlns:p14="http://schemas.microsoft.com/office/powerpoint/2010/main" val="375202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263AB13-44EE-4FF8-BCDD-88FA620E0F6E}" type="slidenum">
              <a:rPr lang="en-IN" smtClean="0"/>
              <a:t>1</a:t>
            </a:fld>
            <a:endParaRPr lang="en-IN"/>
          </a:p>
        </p:txBody>
      </p:sp>
    </p:spTree>
    <p:extLst>
      <p:ext uri="{BB962C8B-B14F-4D97-AF65-F5344CB8AC3E}">
        <p14:creationId xmlns:p14="http://schemas.microsoft.com/office/powerpoint/2010/main" val="120190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999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14581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43741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7102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12/18/2023</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91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3029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9344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40020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122707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71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12/18/2023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382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12/18/2023</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3801223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D92C-30C7-8181-D2BE-DF181D800EF6}"/>
              </a:ext>
            </a:extLst>
          </p:cNvPr>
          <p:cNvSpPr>
            <a:spLocks noGrp="1"/>
          </p:cNvSpPr>
          <p:nvPr>
            <p:ph type="title"/>
          </p:nvPr>
        </p:nvSpPr>
        <p:spPr>
          <a:xfrm>
            <a:off x="1719943" y="2872582"/>
            <a:ext cx="8752114" cy="1112836"/>
          </a:xfrm>
        </p:spPr>
        <p:txBody>
          <a:bodyPr/>
          <a:lstStyle/>
          <a:p>
            <a:pPr algn="ctr"/>
            <a:r>
              <a:rPr lang="en-US" dirty="0"/>
              <a:t>Demand </a:t>
            </a:r>
            <a:r>
              <a:rPr lang="en-US" dirty="0">
                <a:latin typeface="Times New Roman" panose="02020603050405020304" pitchFamily="18" charset="0"/>
                <a:cs typeface="Times New Roman" panose="02020603050405020304" pitchFamily="18" charset="0"/>
              </a:rPr>
              <a:t>Forecasting</a:t>
            </a:r>
            <a:r>
              <a:rPr lang="en-US" dirty="0"/>
              <a:t> for E-Commerce Products using Machine Learning</a:t>
            </a:r>
            <a:endParaRPr lang="en-IN" dirty="0"/>
          </a:p>
        </p:txBody>
      </p:sp>
      <p:pic>
        <p:nvPicPr>
          <p:cNvPr id="33" name="Video 32">
            <a:hlinkClick r:id="" action="ppaction://media"/>
            <a:extLst>
              <a:ext uri="{FF2B5EF4-FFF2-40B4-BE49-F238E27FC236}">
                <a16:creationId xmlns:a16="http://schemas.microsoft.com/office/drawing/2014/main" id="{AFF0D791-5BA4-F03E-4B3B-D222EA256E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499600"/>
      </p:ext>
    </p:extLst>
  </p:cSld>
  <p:clrMapOvr>
    <a:masterClrMapping/>
  </p:clrMapOvr>
  <mc:AlternateContent xmlns:mc="http://schemas.openxmlformats.org/markup-compatibility/2006">
    <mc:Choice xmlns:p14="http://schemas.microsoft.com/office/powerpoint/2010/main" Requires="p14">
      <p:transition spd="slow" p14:dur="2000" advTm="13242"/>
    </mc:Choice>
    <mc:Fallback>
      <p:transition spd="slow" advTm="13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68CB332-B716-8751-A5D6-8165097997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9617" y="321734"/>
            <a:ext cx="4801934" cy="29051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4BD6DDF-7949-A56B-4F86-4CD2B7C589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9128" y="3631096"/>
            <a:ext cx="4562909" cy="2760560"/>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18611417-05B5-D988-2421-1C77791C12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715099"/>
            <a:ext cx="5426764" cy="328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80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FE00DCF2-15B5-11C5-31EE-7BB3BF9425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733" y="557051"/>
            <a:ext cx="3400481" cy="2278321"/>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5139">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521DDE08-D006-3BC5-41AC-DFB9E7504D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95216" y="637475"/>
            <a:ext cx="3401568" cy="2117476"/>
          </a:xfrm>
          <a:prstGeom prst="rect">
            <a:avLst/>
          </a:prstGeom>
          <a:noFill/>
          <a:extLst>
            <a:ext uri="{909E8E84-426E-40DD-AFC4-6F175D3DCCD1}">
              <a14:hiddenFill xmlns:a14="http://schemas.microsoft.com/office/drawing/2010/main">
                <a:solidFill>
                  <a:srgbClr val="FFFFFF"/>
                </a:solidFill>
              </a14:hiddenFill>
            </a:ext>
          </a:extLst>
        </p:spPr>
      </p:pic>
      <p:sp>
        <p:nvSpPr>
          <p:cNvPr id="5139" name="Rectangle 5138">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2" name="Picture 12">
            <a:extLst>
              <a:ext uri="{FF2B5EF4-FFF2-40B4-BE49-F238E27FC236}">
                <a16:creationId xmlns:a16="http://schemas.microsoft.com/office/drawing/2014/main" id="{B4610508-D805-8C10-3DBF-6F59D2EE18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92040" y="537120"/>
            <a:ext cx="3401568" cy="2321570"/>
          </a:xfrm>
          <a:prstGeom prst="rect">
            <a:avLst/>
          </a:prstGeom>
          <a:noFill/>
          <a:extLst>
            <a:ext uri="{909E8E84-426E-40DD-AFC4-6F175D3DCCD1}">
              <a14:hiddenFill xmlns:a14="http://schemas.microsoft.com/office/drawing/2010/main">
                <a:solidFill>
                  <a:srgbClr val="FFFFFF"/>
                </a:solidFill>
              </a14:hiddenFill>
            </a:ext>
          </a:extLst>
        </p:spPr>
      </p:pic>
      <p:sp>
        <p:nvSpPr>
          <p:cNvPr id="5141" name="Rectangle 5140">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4FC3C0BE-9B9F-3F54-EF1C-2FBA4E9AB01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4066" y="4020570"/>
            <a:ext cx="3401568" cy="22790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0738EA02-3DFE-DBD3-242B-D93B223DB9B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428095" y="4020570"/>
            <a:ext cx="3401568" cy="22790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2BCC338-3370-E514-3F8A-F58A5634BCC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492124" y="4020570"/>
            <a:ext cx="3401568" cy="227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08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191F026C-1804-F8B5-D263-DE87B4C7F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49" y="317500"/>
            <a:ext cx="5543551" cy="6223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46F9B74-2D87-F421-A7D2-FCA449BEE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73" y="317500"/>
            <a:ext cx="6301276" cy="622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4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4E1DB6E-1F1A-946A-D872-9DB62F74A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88" y="476250"/>
            <a:ext cx="4300253" cy="5324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AAC90F5-41AE-286A-66A1-928CAB6E3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910" y="542924"/>
            <a:ext cx="4300253"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5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EAA22F-63F4-D079-D249-00A610D1D585}"/>
              </a:ext>
            </a:extLst>
          </p:cNvPr>
          <p:cNvSpPr txBox="1"/>
          <p:nvPr/>
        </p:nvSpPr>
        <p:spPr>
          <a:xfrm>
            <a:off x="970384" y="979713"/>
            <a:ext cx="10123714" cy="3782061"/>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Results and Discussions</a:t>
            </a:r>
          </a:p>
          <a:p>
            <a:pPr>
              <a:lnSpc>
                <a:spcPct val="150000"/>
              </a:lnSpc>
            </a:pPr>
            <a:r>
              <a:rPr lang="en-US" dirty="0">
                <a:latin typeface="Times New Roman" panose="02020603050405020304" pitchFamily="18" charset="0"/>
                <a:cs typeface="Times New Roman" panose="02020603050405020304" pitchFamily="18" charset="0"/>
              </a:rPr>
              <a:t>Results captured for train dataset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Results captured for test dataset</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1DD5AF-9127-FAA7-81DF-3F104E600F30}"/>
              </a:ext>
            </a:extLst>
          </p:cNvPr>
          <p:cNvPicPr>
            <a:picLocks noChangeAspect="1"/>
          </p:cNvPicPr>
          <p:nvPr/>
        </p:nvPicPr>
        <p:blipFill>
          <a:blip r:embed="rId2"/>
          <a:stretch>
            <a:fillRect/>
          </a:stretch>
        </p:blipFill>
        <p:spPr>
          <a:xfrm>
            <a:off x="1247580" y="2028825"/>
            <a:ext cx="8687190" cy="1208950"/>
          </a:xfrm>
          <a:prstGeom prst="rect">
            <a:avLst/>
          </a:prstGeom>
        </p:spPr>
      </p:pic>
      <p:pic>
        <p:nvPicPr>
          <p:cNvPr id="7" name="Picture 6">
            <a:extLst>
              <a:ext uri="{FF2B5EF4-FFF2-40B4-BE49-F238E27FC236}">
                <a16:creationId xmlns:a16="http://schemas.microsoft.com/office/drawing/2014/main" id="{B73A8895-3EEC-FDC6-A0D2-D2DB557EC83A}"/>
              </a:ext>
            </a:extLst>
          </p:cNvPr>
          <p:cNvPicPr>
            <a:picLocks noChangeAspect="1"/>
          </p:cNvPicPr>
          <p:nvPr/>
        </p:nvPicPr>
        <p:blipFill>
          <a:blip r:embed="rId3"/>
          <a:stretch>
            <a:fillRect/>
          </a:stretch>
        </p:blipFill>
        <p:spPr>
          <a:xfrm>
            <a:off x="1247579" y="4110207"/>
            <a:ext cx="8687189" cy="1303133"/>
          </a:xfrm>
          <a:prstGeom prst="rect">
            <a:avLst/>
          </a:prstGeom>
        </p:spPr>
      </p:pic>
    </p:spTree>
    <p:extLst>
      <p:ext uri="{BB962C8B-B14F-4D97-AF65-F5344CB8AC3E}">
        <p14:creationId xmlns:p14="http://schemas.microsoft.com/office/powerpoint/2010/main" val="10934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9456A-A07A-0C5B-EB4D-FCF01BD86EC6}"/>
              </a:ext>
            </a:extLst>
          </p:cNvPr>
          <p:cNvSpPr txBox="1"/>
          <p:nvPr/>
        </p:nvSpPr>
        <p:spPr>
          <a:xfrm>
            <a:off x="1146110" y="628067"/>
            <a:ext cx="9899780" cy="5444054"/>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Conclusions </a:t>
            </a:r>
          </a:p>
          <a:p>
            <a:pPr algn="just">
              <a:lnSpc>
                <a:spcPct val="150000"/>
              </a:lnSpc>
            </a:pPr>
            <a:r>
              <a:rPr lang="en-US" dirty="0">
                <a:latin typeface="Times New Roman" panose="02020603050405020304" pitchFamily="18" charset="0"/>
                <a:cs typeface="Times New Roman" panose="02020603050405020304" pitchFamily="18" charset="0"/>
              </a:rPr>
              <a:t>Random Forest outperformed the LSTM, FNN. If we compare only the ML algorithms, then Random Forest scored the best r2_score. If we compare the neural networks, FNN outperformed the LSTM. If we check the MSE, RMSE then FNN has the minimized values and highest r2_score. For train dataset, Decision Trees outperformed all the other applied algorithms.</a:t>
            </a:r>
          </a:p>
          <a:p>
            <a:pPr algn="just">
              <a:lnSpc>
                <a:spcPct val="150000"/>
              </a:lnSpc>
            </a:pP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Future Recommendations</a:t>
            </a:r>
          </a:p>
          <a:p>
            <a:pPr algn="just">
              <a:lnSpc>
                <a:spcPct val="150000"/>
              </a:lnSpc>
            </a:pPr>
            <a:r>
              <a:rPr lang="en-US" dirty="0">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For future advancements, integrating image recognition into the dataset holds great potential. This approach can enhance product identification and contribute to more accurate price predictions. Leveraging convolutional neural networks (CNNs) or similar techniques to extract visual features promises to capture nuanced patterns, offering a holistic perspective for improved machine learning models in E-commerce demand forecasting. Exploring the inclusion of visual data can lead to more comprehensive and sophisticated predictive analytics.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32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0" name="Group 9">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44" name="Rectangle 43">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D873A4-433E-8F9B-5307-2625B989BB3C}"/>
              </a:ext>
            </a:extLst>
          </p:cNvPr>
          <p:cNvSpPr txBox="1"/>
          <p:nvPr/>
        </p:nvSpPr>
        <p:spPr>
          <a:xfrm>
            <a:off x="2197101" y="1089025"/>
            <a:ext cx="7797799" cy="1532951"/>
          </a:xfrm>
          <a:prstGeom prst="rect">
            <a:avLst/>
          </a:prstGeom>
        </p:spPr>
        <p:txBody>
          <a:bodyPr vert="horz" lIns="91440" tIns="45720" rIns="91440" bIns="45720" rtlCol="0" anchor="b" anchorCtr="0">
            <a:normAutofit/>
          </a:bodyPr>
          <a:lstStyle/>
          <a:p>
            <a:pPr algn="ctr">
              <a:spcBef>
                <a:spcPct val="0"/>
              </a:spcBef>
              <a:spcAft>
                <a:spcPts val="600"/>
              </a:spcAft>
            </a:pPr>
            <a:r>
              <a:rPr lang="en-US" sz="4800" dirty="0">
                <a:latin typeface="Times New Roman" panose="02020603050405020304" pitchFamily="18" charset="0"/>
                <a:ea typeface="+mj-ea"/>
                <a:cs typeface="Times New Roman" panose="02020603050405020304" pitchFamily="18" charset="0"/>
              </a:rPr>
              <a:t>THANK</a:t>
            </a:r>
            <a:r>
              <a:rPr lang="en-US" sz="4800" dirty="0">
                <a:latin typeface="+mj-lt"/>
                <a:ea typeface="+mj-ea"/>
                <a:cs typeface="+mj-cs"/>
              </a:rPr>
              <a:t> </a:t>
            </a:r>
            <a:r>
              <a:rPr lang="en-US" sz="4800" dirty="0">
                <a:latin typeface="Times New Roman" panose="02020603050405020304" pitchFamily="18" charset="0"/>
                <a:ea typeface="+mj-ea"/>
                <a:cs typeface="Times New Roman" panose="02020603050405020304" pitchFamily="18" charset="0"/>
              </a:rPr>
              <a:t>YOU</a:t>
            </a:r>
          </a:p>
        </p:txBody>
      </p:sp>
      <p:grpSp>
        <p:nvGrpSpPr>
          <p:cNvPr id="45" name="Group 44">
            <a:extLst>
              <a:ext uri="{FF2B5EF4-FFF2-40B4-BE49-F238E27FC236}">
                <a16:creationId xmlns:a16="http://schemas.microsoft.com/office/drawing/2014/main" id="{BF9F7A1D-1090-4288-AA92-5E103402E3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18" name="Rectangle 17">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5F52CE0A-5FEB-41F7-AC08-13F9CCDA581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0" name="Group 19">
                <a:extLst>
                  <a:ext uri="{FF2B5EF4-FFF2-40B4-BE49-F238E27FC236}">
                    <a16:creationId xmlns:a16="http://schemas.microsoft.com/office/drawing/2014/main" id="{A731CECC-3215-4BBB-9435-8EE683B8E3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7" name="Freeform 68">
                  <a:extLst>
                    <a:ext uri="{FF2B5EF4-FFF2-40B4-BE49-F238E27FC236}">
                      <a16:creationId xmlns:a16="http://schemas.microsoft.com/office/drawing/2014/main" id="{55668BB4-A5B1-47EB-B913-25AE6AB036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9">
                  <a:extLst>
                    <a:ext uri="{FF2B5EF4-FFF2-40B4-BE49-F238E27FC236}">
                      <a16:creationId xmlns:a16="http://schemas.microsoft.com/office/drawing/2014/main" id="{94A22C99-8239-43D4-81DE-86F79FF1D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Line 70">
                  <a:extLst>
                    <a:ext uri="{FF2B5EF4-FFF2-40B4-BE49-F238E27FC236}">
                      <a16:creationId xmlns:a16="http://schemas.microsoft.com/office/drawing/2014/main" id="{8103C5B8-06AC-40D5-B70E-00FC0783A9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FE3881FC-25BE-49F9-8318-512ECDA4FB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5A832B89-863F-48D0-A912-B1414A2544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9">
                  <a:extLst>
                    <a:ext uri="{FF2B5EF4-FFF2-40B4-BE49-F238E27FC236}">
                      <a16:creationId xmlns:a16="http://schemas.microsoft.com/office/drawing/2014/main" id="{0BF5E77C-56C6-472D-B6A0-56C2E3D51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Line 70">
                  <a:extLst>
                    <a:ext uri="{FF2B5EF4-FFF2-40B4-BE49-F238E27FC236}">
                      <a16:creationId xmlns:a16="http://schemas.microsoft.com/office/drawing/2014/main" id="{8A3B85A2-B137-458E-B4D6-9141EA2D52A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86272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896CB-1F3D-8556-7C4E-292C6200E275}"/>
              </a:ext>
            </a:extLst>
          </p:cNvPr>
          <p:cNvSpPr txBox="1"/>
          <p:nvPr/>
        </p:nvSpPr>
        <p:spPr>
          <a:xfrm>
            <a:off x="1063691" y="1049694"/>
            <a:ext cx="9731828" cy="5028556"/>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Introduction</a:t>
            </a:r>
          </a:p>
          <a:p>
            <a:pPr>
              <a:lnSpc>
                <a:spcPct val="150000"/>
              </a:lnSpc>
            </a:pPr>
            <a:r>
              <a:rPr lang="en-US" dirty="0">
                <a:latin typeface="Times New Roman" panose="02020603050405020304" pitchFamily="18" charset="0"/>
                <a:cs typeface="Times New Roman" panose="02020603050405020304" pitchFamily="18" charset="0"/>
              </a:rPr>
              <a:t>In the ever-evolving landscape of E-commerce, staying ahead of consumer demands is not merely a strategy but a necessity. The ability to forecast product demand accurately is the linchpin that defines success in this dynamic realm.</a:t>
            </a:r>
          </a:p>
          <a:p>
            <a:pPr>
              <a:lnSpc>
                <a:spcPct val="150000"/>
              </a:lnSpc>
            </a:pPr>
            <a:r>
              <a:rPr lang="en-US" dirty="0">
                <a:latin typeface="Times New Roman" panose="02020603050405020304" pitchFamily="18" charset="0"/>
                <a:cs typeface="Times New Roman" panose="02020603050405020304" pitchFamily="18" charset="0"/>
              </a:rPr>
              <a:t>Traditional forecasting methods often fall short in capturing the nuances of rapidly changing consumer behaviors. This research project delves into the transformative potential of Machine Learning (ML) for demand forecasting in E-commerce.</a:t>
            </a:r>
          </a:p>
          <a:p>
            <a:pPr algn="just">
              <a:lnSpc>
                <a:spcPct val="150000"/>
              </a:lnSpc>
            </a:pPr>
            <a:r>
              <a:rPr lang="en-US" dirty="0">
                <a:latin typeface="Times New Roman" panose="02020603050405020304" pitchFamily="18" charset="0"/>
                <a:cs typeface="Times New Roman" panose="02020603050405020304" pitchFamily="18" charset="0"/>
              </a:rPr>
              <a:t> By combining the power of data-driven insights with state-of-the-art algorithms, this project endeavors to revolutionize the way E-commerce enterprises approach inventory management, ultimately enhancing customer satisfaction and operational efficiency.</a:t>
            </a:r>
          </a:p>
          <a:p>
            <a:pPr>
              <a:lnSpc>
                <a:spcPct val="150000"/>
              </a:lnSpc>
            </a:pPr>
            <a:r>
              <a:rPr lang="en-US" b="1" dirty="0">
                <a:latin typeface="Times New Roman" panose="02020603050405020304" pitchFamily="18" charset="0"/>
                <a:cs typeface="Times New Roman" panose="02020603050405020304" pitchFamily="18" charset="0"/>
              </a:rPr>
              <a:t>Future of E-Commerce: “</a:t>
            </a:r>
            <a:r>
              <a:rPr lang="en-US" dirty="0">
                <a:latin typeface="Times New Roman" panose="02020603050405020304" pitchFamily="18" charset="0"/>
                <a:cs typeface="Times New Roman" panose="02020603050405020304" pitchFamily="18" charset="0"/>
              </a:rPr>
              <a:t>Where intelligence meets demand, and innovation defines success.”</a:t>
            </a:r>
          </a:p>
          <a:p>
            <a:pPr>
              <a:lnSpc>
                <a:spcPct val="150000"/>
              </a:lnSpc>
            </a:pPr>
            <a:endParaRPr lang="en-IN" b="1" dirty="0">
              <a:latin typeface="Times New Roman" panose="02020603050405020304" pitchFamily="18" charset="0"/>
              <a:cs typeface="Times New Roman" panose="02020603050405020304" pitchFamily="18" charset="0"/>
            </a:endParaRPr>
          </a:p>
        </p:txBody>
      </p:sp>
      <p:pic>
        <p:nvPicPr>
          <p:cNvPr id="25" name="Video 24">
            <a:hlinkClick r:id="" action="ppaction://media"/>
            <a:extLst>
              <a:ext uri="{FF2B5EF4-FFF2-40B4-BE49-F238E27FC236}">
                <a16:creationId xmlns:a16="http://schemas.microsoft.com/office/drawing/2014/main" id="{51273C27-D401-61B4-23F5-4EFD4DDA081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8688009"/>
      </p:ext>
    </p:extLst>
  </p:cSld>
  <p:clrMapOvr>
    <a:masterClrMapping/>
  </p:clrMapOvr>
  <mc:AlternateContent xmlns:mc="http://schemas.openxmlformats.org/markup-compatibility/2006">
    <mc:Choice xmlns:p14="http://schemas.microsoft.com/office/powerpoint/2010/main" Requires="p14">
      <p:transition spd="slow" p14:dur="2000" advTm="186"/>
    </mc:Choice>
    <mc:Fallback>
      <p:transition spd="slow" advTm="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26908-7319-CB67-F68B-D0C424914425}"/>
              </a:ext>
            </a:extLst>
          </p:cNvPr>
          <p:cNvSpPr txBox="1"/>
          <p:nvPr/>
        </p:nvSpPr>
        <p:spPr>
          <a:xfrm>
            <a:off x="1184988" y="1250301"/>
            <a:ext cx="9629191" cy="4613058"/>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Literature Review</a:t>
            </a:r>
          </a:p>
          <a:p>
            <a:pPr>
              <a:lnSpc>
                <a:spcPct val="150000"/>
              </a:lnSpc>
            </a:pPr>
            <a:r>
              <a:rPr lang="en-US" dirty="0">
                <a:latin typeface="Times New Roman" panose="02020603050405020304" pitchFamily="18" charset="0"/>
                <a:cs typeface="Times New Roman" panose="02020603050405020304" pitchFamily="18" charset="0"/>
              </a:rPr>
              <a:t>1. Evolution of Demand Forecasting</a:t>
            </a:r>
          </a:p>
          <a:p>
            <a:pPr>
              <a:lnSpc>
                <a:spcPct val="150000"/>
              </a:lnSpc>
            </a:pPr>
            <a:r>
              <a:rPr lang="en-US" dirty="0">
                <a:latin typeface="Times New Roman" panose="02020603050405020304" pitchFamily="18" charset="0"/>
                <a:cs typeface="Times New Roman" panose="02020603050405020304" pitchFamily="18" charset="0"/>
              </a:rPr>
              <a:t>2. Traditional Demand Forecasting Methods</a:t>
            </a:r>
          </a:p>
          <a:p>
            <a:pPr>
              <a:lnSpc>
                <a:spcPct val="150000"/>
              </a:lnSpc>
            </a:pPr>
            <a:r>
              <a:rPr lang="en-US" dirty="0">
                <a:latin typeface="Times New Roman" panose="02020603050405020304" pitchFamily="18" charset="0"/>
                <a:cs typeface="Times New Roman" panose="02020603050405020304" pitchFamily="18" charset="0"/>
              </a:rPr>
              <a:t>3. Limitations of Traditional Methods in E-commerce</a:t>
            </a:r>
          </a:p>
          <a:p>
            <a:pPr>
              <a:lnSpc>
                <a:spcPct val="150000"/>
              </a:lnSpc>
            </a:pPr>
            <a:r>
              <a:rPr lang="en-US" dirty="0">
                <a:latin typeface="Times New Roman" panose="02020603050405020304" pitchFamily="18" charset="0"/>
                <a:cs typeface="Times New Roman" panose="02020603050405020304" pitchFamily="18" charset="0"/>
              </a:rPr>
              <a:t>4. Machine Learning in Demand Forecasting</a:t>
            </a:r>
          </a:p>
          <a:p>
            <a:pPr>
              <a:lnSpc>
                <a:spcPct val="150000"/>
              </a:lnSpc>
            </a:pPr>
            <a:r>
              <a:rPr lang="en-US" dirty="0">
                <a:latin typeface="Times New Roman" panose="02020603050405020304" pitchFamily="18" charset="0"/>
                <a:cs typeface="Times New Roman" panose="02020603050405020304" pitchFamily="18" charset="0"/>
              </a:rPr>
              <a:t>5. Applications of Machine Learning in E-commerce</a:t>
            </a:r>
          </a:p>
          <a:p>
            <a:pPr>
              <a:lnSpc>
                <a:spcPct val="150000"/>
              </a:lnSpc>
            </a:pPr>
            <a:r>
              <a:rPr lang="en-US" dirty="0">
                <a:latin typeface="Times New Roman" panose="02020603050405020304" pitchFamily="18" charset="0"/>
                <a:cs typeface="Times New Roman" panose="02020603050405020304" pitchFamily="18" charset="0"/>
              </a:rPr>
              <a:t>6. Challenges in E-commerce Demand Forecasting: Dynamic Consumer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Short product life cycles, High Product Diversity, Influence of External Factors, Data Quality and Integration</a:t>
            </a:r>
          </a:p>
          <a:p>
            <a:pPr>
              <a:lnSpc>
                <a:spcPct val="150000"/>
              </a:lnSpc>
            </a:pPr>
            <a:r>
              <a:rPr lang="en-US" dirty="0">
                <a:latin typeface="Times New Roman" panose="02020603050405020304" pitchFamily="18" charset="0"/>
                <a:cs typeface="Times New Roman" panose="02020603050405020304" pitchFamily="18" charset="0"/>
              </a:rPr>
              <a:t>7. Opportunities in E-commerce Demand Forecasting: Real Time Data processing, Personalization and Customer Segmentation, Continuous Learning and Adaptability, Improved Inventory Management, and Enhanced Decision-Making.</a:t>
            </a:r>
          </a:p>
        </p:txBody>
      </p:sp>
    </p:spTree>
    <p:extLst>
      <p:ext uri="{BB962C8B-B14F-4D97-AF65-F5344CB8AC3E}">
        <p14:creationId xmlns:p14="http://schemas.microsoft.com/office/powerpoint/2010/main" val="312039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18EBFC-7F7C-418C-384C-0F08B74A56FD}"/>
              </a:ext>
            </a:extLst>
          </p:cNvPr>
          <p:cNvSpPr txBox="1"/>
          <p:nvPr/>
        </p:nvSpPr>
        <p:spPr>
          <a:xfrm>
            <a:off x="1222309" y="1446245"/>
            <a:ext cx="9675845" cy="4197559"/>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Problem Statement</a:t>
            </a:r>
            <a:endParaRPr lang="en-IN"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In the fast-paced landscape of E-commerce, the traditional methodologies employed for demand forecasting are proving inadequate in navigating the complexities of dynamic consumer behaviors, rapid market changes, and the influx of diverse product offerings. As online retail continues to surge, the demand for precise and adaptive forecasting models becomes imperative for sustaining operational efficiency and customer satisfaction. The existing literature reveals a critical gap in the application of Machine Learning (ML) techniques, specifically ensemble methods like Random Forests, to address the unique challenges posed by E-commerce demand forecasting. This research project seeks to bridge this gap by investigating the efficacy of ML-driven ensemble methods in accurately predicting product demand, thus contributing a transformative lens to the evolving narrative of E-commerce analytics.</a:t>
            </a:r>
          </a:p>
        </p:txBody>
      </p:sp>
    </p:spTree>
    <p:extLst>
      <p:ext uri="{BB962C8B-B14F-4D97-AF65-F5344CB8AC3E}">
        <p14:creationId xmlns:p14="http://schemas.microsoft.com/office/powerpoint/2010/main" val="224104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E567EA-32DD-97CA-0C62-868BD85CB0F1}"/>
              </a:ext>
            </a:extLst>
          </p:cNvPr>
          <p:cNvSpPr txBox="1"/>
          <p:nvPr/>
        </p:nvSpPr>
        <p:spPr>
          <a:xfrm>
            <a:off x="1194319" y="877078"/>
            <a:ext cx="9759820" cy="562718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Aims and Objectives</a:t>
            </a:r>
          </a:p>
          <a:p>
            <a:endParaRPr lang="en-US" dirty="0"/>
          </a:p>
          <a:p>
            <a:pPr>
              <a:lnSpc>
                <a:spcPct val="150000"/>
              </a:lnSpc>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main aim of this research is to develop accurate and effective demand forecasting models using machine learning techniques for e-commerce products, enabling businesses to optimize inventory management and enhance operational efficiency.</a:t>
            </a:r>
          </a:p>
          <a:p>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Investigate the effect of different product categories and sub-categories on pricing and discounts.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Investigate the relationship between pricing strategies and the likelihood of a product being sold.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Utilize Machine Learning techniques to develop a predictive model for estimating product demand and sales based on the provided attributes.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Evaluate and compare the performance of different machine learning algorithms, such as regression models, and neural networks, in predicting demand for ecommerce products.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6288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FA4C7-C4A6-5B72-52FC-5BB566620AA0}"/>
              </a:ext>
            </a:extLst>
          </p:cNvPr>
          <p:cNvSpPr txBox="1"/>
          <p:nvPr/>
        </p:nvSpPr>
        <p:spPr>
          <a:xfrm>
            <a:off x="1399591" y="1231641"/>
            <a:ext cx="9825135" cy="4197559"/>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Methodology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Collected dataset from Kaggle “Amazon Products Dataset 2023”</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Exploratory Data Analysis has been done on the data to understand it.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Handled Outliers, imputed the null values, created new columns.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visualization has been done in order to understand the data visually.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Selection has been done by using Principal Component Analysis.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Ensemble Techniques have been applied on the dataset such as Linear Regression, Decision Tree Regressor, Random Forest Regressor,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LSTM, and FNN.</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Dataset has been split in to two parts. Train data and Test data in the ratio 70:30</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Evaluation is done using the metrics named R2-Score, MSE, RMSE, and MAE.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92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FD512-AAA8-D987-4BD9-54D24C2EE4C5}"/>
              </a:ext>
            </a:extLst>
          </p:cNvPr>
          <p:cNvSpPr txBox="1"/>
          <p:nvPr/>
        </p:nvSpPr>
        <p:spPr>
          <a:xfrm>
            <a:off x="5096335" y="542925"/>
            <a:ext cx="199933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Visualization</a:t>
            </a:r>
            <a:endParaRPr lang="en-IN"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26E6204-D844-1722-58AF-A59C67BF1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019175"/>
            <a:ext cx="4626435" cy="45797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2F1AC7-7042-61E1-68F5-AC98320F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561" y="1019175"/>
            <a:ext cx="4674914" cy="462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583284-5EBB-5ECA-135A-18310C613293}"/>
              </a:ext>
            </a:extLst>
          </p:cNvPr>
          <p:cNvSpPr txBox="1"/>
          <p:nvPr/>
        </p:nvSpPr>
        <p:spPr>
          <a:xfrm>
            <a:off x="1428750" y="5838825"/>
            <a:ext cx="221727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Plot with outliers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0DB604-AE1C-73F2-1687-C82EF972CC5C}"/>
              </a:ext>
            </a:extLst>
          </p:cNvPr>
          <p:cNvSpPr txBox="1"/>
          <p:nvPr/>
        </p:nvSpPr>
        <p:spPr>
          <a:xfrm>
            <a:off x="7826905" y="5838825"/>
            <a:ext cx="251222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Box Plot without outliers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990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51446AF-C27D-9BB5-B3BE-0798484ED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906" y="438150"/>
            <a:ext cx="8612187" cy="5248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C3497C-5643-54ED-54F4-3CD647DEB064}"/>
              </a:ext>
            </a:extLst>
          </p:cNvPr>
          <p:cNvSpPr txBox="1"/>
          <p:nvPr/>
        </p:nvSpPr>
        <p:spPr>
          <a:xfrm>
            <a:off x="4554551" y="5962260"/>
            <a:ext cx="308289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Main Category vs Selling Price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0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4BB473-4A32-4F9C-633D-D1A040081980}"/>
              </a:ext>
            </a:extLst>
          </p:cNvPr>
          <p:cNvSpPr txBox="1"/>
          <p:nvPr/>
        </p:nvSpPr>
        <p:spPr>
          <a:xfrm>
            <a:off x="932850" y="1875826"/>
            <a:ext cx="4078800" cy="3416900"/>
          </a:xfrm>
          <a:prstGeom prst="rect">
            <a:avLst/>
          </a:prstGeom>
        </p:spPr>
        <p:txBody>
          <a:bodyPr vert="horz" lIns="91440" tIns="45720" rIns="91440" bIns="45720" rtlCol="0">
            <a:normAutofit/>
          </a:bodyPr>
          <a:lstStyle/>
          <a:p>
            <a:pPr>
              <a:lnSpc>
                <a:spcPct val="150000"/>
              </a:lnSpc>
              <a:spcAft>
                <a:spcPts val="600"/>
              </a:spcAft>
            </a:pPr>
            <a:r>
              <a:rPr lang="en-US" sz="2000" spc="50" dirty="0">
                <a:solidFill>
                  <a:schemeClr val="tx1">
                    <a:alpha val="60000"/>
                  </a:schemeClr>
                </a:solidFill>
                <a:latin typeface="Times New Roman" panose="02020603050405020304" pitchFamily="18" charset="0"/>
                <a:cs typeface="Times New Roman" panose="02020603050405020304" pitchFamily="18" charset="0"/>
              </a:rPr>
              <a:t>Air Conditioners, Televisions, International Toy Store, Gold &amp; Diamond </a:t>
            </a:r>
            <a:r>
              <a:rPr lang="en-US" sz="2000" spc="50" dirty="0" err="1">
                <a:solidFill>
                  <a:schemeClr val="tx1">
                    <a:alpha val="60000"/>
                  </a:schemeClr>
                </a:solidFill>
                <a:latin typeface="Times New Roman" panose="02020603050405020304" pitchFamily="18" charset="0"/>
                <a:cs typeface="Times New Roman" panose="02020603050405020304" pitchFamily="18" charset="0"/>
              </a:rPr>
              <a:t>Jewellery</a:t>
            </a:r>
            <a:r>
              <a:rPr lang="en-US" sz="2000" spc="50" dirty="0">
                <a:solidFill>
                  <a:schemeClr val="tx1">
                    <a:alpha val="60000"/>
                  </a:schemeClr>
                </a:solidFill>
                <a:latin typeface="Times New Roman" panose="02020603050405020304" pitchFamily="18" charset="0"/>
                <a:cs typeface="Times New Roman" panose="02020603050405020304" pitchFamily="18" charset="0"/>
              </a:rPr>
              <a:t>, and Cardio </a:t>
            </a:r>
            <a:r>
              <a:rPr lang="en-US" sz="2000" spc="50" dirty="0" err="1">
                <a:solidFill>
                  <a:schemeClr val="tx1">
                    <a:alpha val="60000"/>
                  </a:schemeClr>
                </a:solidFill>
                <a:latin typeface="Times New Roman" panose="02020603050405020304" pitchFamily="18" charset="0"/>
                <a:cs typeface="Times New Roman" panose="02020603050405020304" pitchFamily="18" charset="0"/>
              </a:rPr>
              <a:t>Equipments</a:t>
            </a:r>
            <a:r>
              <a:rPr lang="en-US" sz="2000" spc="50" dirty="0">
                <a:solidFill>
                  <a:schemeClr val="tx1">
                    <a:alpha val="60000"/>
                  </a:schemeClr>
                </a:solidFill>
                <a:latin typeface="Times New Roman" panose="02020603050405020304" pitchFamily="18" charset="0"/>
                <a:cs typeface="Times New Roman" panose="02020603050405020304" pitchFamily="18" charset="0"/>
              </a:rPr>
              <a:t> are the top five sub categories in terms of selling price.</a:t>
            </a:r>
          </a:p>
        </p:txBody>
      </p:sp>
      <p:cxnSp>
        <p:nvCxnSpPr>
          <p:cNvPr id="3081" name="Straight Connector 3080">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3D23BF00-4AA2-2B90-F01A-5C52FB9D30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1127" y="1215224"/>
            <a:ext cx="4999885" cy="442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68337"/>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1464</TotalTime>
  <Words>815</Words>
  <Application>Microsoft Office PowerPoint</Application>
  <PresentationFormat>Widescreen</PresentationFormat>
  <Paragraphs>52</Paragraphs>
  <Slides>16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Avenir Next LT Pro</vt:lpstr>
      <vt:lpstr>Calibri</vt:lpstr>
      <vt:lpstr>Goudy Old Style</vt:lpstr>
      <vt:lpstr>Symbol</vt:lpstr>
      <vt:lpstr>Times New Roman</vt:lpstr>
      <vt:lpstr>Wingdings</vt:lpstr>
      <vt:lpstr>FrostyVTI</vt:lpstr>
      <vt:lpstr>Demand Forecasting for E-Commerce Products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Demand Forecasting for E-Commerce Products using Machine Learning</dc:title>
  <dc:creator>Madhu P</dc:creator>
  <cp:lastModifiedBy>Madhu P</cp:lastModifiedBy>
  <cp:revision>12</cp:revision>
  <dcterms:created xsi:type="dcterms:W3CDTF">2023-12-16T19:37:28Z</dcterms:created>
  <dcterms:modified xsi:type="dcterms:W3CDTF">2023-12-18T07:34:04Z</dcterms:modified>
</cp:coreProperties>
</file>